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31"/>
  </p:notesMasterIdLst>
  <p:sldIdLst>
    <p:sldId id="257" r:id="rId3"/>
    <p:sldId id="258" r:id="rId4"/>
    <p:sldId id="259" r:id="rId5"/>
    <p:sldId id="260" r:id="rId6"/>
    <p:sldId id="256" r:id="rId7"/>
    <p:sldId id="263" r:id="rId8"/>
    <p:sldId id="264" r:id="rId9"/>
    <p:sldId id="265" r:id="rId10"/>
    <p:sldId id="267" r:id="rId11"/>
    <p:sldId id="266" r:id="rId12"/>
    <p:sldId id="292" r:id="rId13"/>
    <p:sldId id="295" r:id="rId14"/>
    <p:sldId id="268" r:id="rId15"/>
    <p:sldId id="271" r:id="rId16"/>
    <p:sldId id="284" r:id="rId17"/>
    <p:sldId id="297" r:id="rId18"/>
    <p:sldId id="270" r:id="rId19"/>
    <p:sldId id="272" r:id="rId20"/>
    <p:sldId id="273" r:id="rId21"/>
    <p:sldId id="274" r:id="rId22"/>
    <p:sldId id="275" r:id="rId23"/>
    <p:sldId id="276" r:id="rId24"/>
    <p:sldId id="286" r:id="rId25"/>
    <p:sldId id="288" r:id="rId26"/>
    <p:sldId id="300" r:id="rId27"/>
    <p:sldId id="299" r:id="rId28"/>
    <p:sldId id="290" r:id="rId29"/>
    <p:sldId id="291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43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EF0D79-76E1-45BE-8D38-4581349897EA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3BCC6C-014F-41F2-A09C-CD786273434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2359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E5D23CCC-FA0E-40AE-B3FE-0517BAFBF914}" type="slidenum">
              <a:rPr lang="ru-RU">
                <a:latin typeface="Times New Roman" pitchFamily="18" charset="0"/>
              </a:rPr>
              <a:pPr>
                <a:buFont typeface="Times New Roman" pitchFamily="18" charset="0"/>
                <a:buNone/>
              </a:pPr>
              <a:t>2</a:t>
            </a:fld>
            <a:endParaRPr lang="ru-RU">
              <a:latin typeface="Times New Roman" pitchFamily="18" charset="0"/>
            </a:endParaRPr>
          </a:p>
        </p:txBody>
      </p:sp>
      <p:sp>
        <p:nvSpPr>
          <p:cNvPr id="29699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9700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47F90144-1F34-41F2-B5BA-0D05D5BE23A7}" type="slidenum">
              <a:rPr lang="ru-RU">
                <a:latin typeface="Times New Roman" pitchFamily="18" charset="0"/>
              </a:rPr>
              <a:pPr>
                <a:buFont typeface="Times New Roman" pitchFamily="18" charset="0"/>
                <a:buNone/>
              </a:pPr>
              <a:t>3</a:t>
            </a:fld>
            <a:endParaRPr lang="ru-RU">
              <a:latin typeface="Times New Roman" pitchFamily="18" charset="0"/>
            </a:endParaRPr>
          </a:p>
        </p:txBody>
      </p:sp>
      <p:sp>
        <p:nvSpPr>
          <p:cNvPr id="3277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2772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C0B0323F-3BF5-415B-B372-CD23CFBB62C2}" type="slidenum">
              <a:rPr lang="ru-RU">
                <a:latin typeface="Times New Roman" pitchFamily="18" charset="0"/>
              </a:rPr>
              <a:pPr>
                <a:buFont typeface="Times New Roman" pitchFamily="18" charset="0"/>
                <a:buNone/>
              </a:pPr>
              <a:t>6</a:t>
            </a:fld>
            <a:endParaRPr lang="ru-RU">
              <a:latin typeface="Times New Roman" pitchFamily="18" charset="0"/>
            </a:endParaRPr>
          </a:p>
        </p:txBody>
      </p:sp>
      <p:sp>
        <p:nvSpPr>
          <p:cNvPr id="34819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4820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74E2BBA9-3063-471D-BB7D-1B6CE1294886}" type="slidenum">
              <a:rPr lang="ru-RU">
                <a:latin typeface="Times New Roman" pitchFamily="18" charset="0"/>
              </a:rPr>
              <a:pPr>
                <a:buFont typeface="Times New Roman" pitchFamily="18" charset="0"/>
                <a:buNone/>
              </a:pPr>
              <a:t>7</a:t>
            </a:fld>
            <a:endParaRPr lang="ru-RU">
              <a:latin typeface="Times New Roman" pitchFamily="18" charset="0"/>
            </a:endParaRPr>
          </a:p>
        </p:txBody>
      </p:sp>
      <p:sp>
        <p:nvSpPr>
          <p:cNvPr id="35843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5844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010AE9-8EFD-4DC4-8E0B-BFFC94CEFA0F}" type="slidenum">
              <a:rPr lang="ru-RU"/>
              <a:pPr/>
              <a:t>13</a:t>
            </a:fld>
            <a:endParaRPr lang="ru-RU"/>
          </a:p>
        </p:txBody>
      </p:sp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Сосчитть треугольники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BCC6C-014F-41F2-A09C-CD7862734347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554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68E13DBD-9F7D-45DA-BFB5-B8DD62BE1FE4}" type="slidenum">
              <a:rPr lang="ru-RU" smtClean="0">
                <a:latin typeface="Times New Roman" pitchFamily="18" charset="0"/>
              </a:rPr>
              <a:pPr>
                <a:buFont typeface="Times New Roman" pitchFamily="18" charset="0"/>
                <a:buNone/>
              </a:pPr>
              <a:t>17</a:t>
            </a:fld>
            <a:endParaRPr lang="ru-RU" smtClean="0">
              <a:latin typeface="Times New Roman" pitchFamily="18" charset="0"/>
            </a:endParaRPr>
          </a:p>
        </p:txBody>
      </p:sp>
      <p:sp>
        <p:nvSpPr>
          <p:cNvPr id="4301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301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602D77C9-CB84-427B-A5DA-315AEBE83405}" type="slidenum">
              <a:rPr lang="ru-RU" smtClean="0">
                <a:latin typeface="Times New Roman" pitchFamily="18" charset="0"/>
              </a:rPr>
              <a:pPr>
                <a:buFont typeface="Times New Roman" pitchFamily="18" charset="0"/>
                <a:buNone/>
              </a:pPr>
              <a:t>18</a:t>
            </a:fld>
            <a:endParaRPr lang="ru-RU" smtClean="0">
              <a:latin typeface="Times New Roman" pitchFamily="18" charset="0"/>
            </a:endParaRPr>
          </a:p>
        </p:txBody>
      </p:sp>
      <p:sp>
        <p:nvSpPr>
          <p:cNvPr id="5017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018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A1CC7212-BA61-4B50-BF6B-E0B6FD3A2C4A}" type="slidenum">
              <a:rPr lang="ru-RU" smtClean="0">
                <a:latin typeface="Times New Roman" pitchFamily="18" charset="0"/>
              </a:rPr>
              <a:pPr>
                <a:buFont typeface="Times New Roman" pitchFamily="18" charset="0"/>
                <a:buNone/>
              </a:pPr>
              <a:t>19</a:t>
            </a:fld>
            <a:endParaRPr lang="ru-RU" smtClean="0">
              <a:latin typeface="Times New Roman" pitchFamily="18" charset="0"/>
            </a:endParaRPr>
          </a:p>
        </p:txBody>
      </p:sp>
      <p:sp>
        <p:nvSpPr>
          <p:cNvPr id="5120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0" y="0"/>
            <a:ext cx="1588" cy="158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120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1588" cy="1588"/>
          </a:xfrm>
          <a:noFill/>
          <a:ln/>
        </p:spPr>
        <p:txBody>
          <a:bodyPr wrap="none" anchor="ctr"/>
          <a:lstStyle/>
          <a:p>
            <a:pPr eaLnBrk="1">
              <a:spcBef>
                <a:spcPct val="0"/>
              </a:spcBef>
            </a:pPr>
            <a:endParaRPr lang="ru-RU" sz="2000" smtClean="0">
              <a:latin typeface="Arial" charset="0"/>
              <a:cs typeface="Arial Unicode MS" charset="0"/>
            </a:endParaRPr>
          </a:p>
        </p:txBody>
      </p:sp>
      <p:sp>
        <p:nvSpPr>
          <p:cNvPr id="5120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fld id="{BFDB44D0-0BA4-4766-B50E-AC716637C4D3}" type="slidenum">
              <a:rPr lang="ru-RU" sz="1400">
                <a:solidFill>
                  <a:srgbClr val="000000"/>
                </a:solidFill>
              </a:rPr>
              <a:pPr>
                <a:lnSpc>
                  <a:spcPct val="100000"/>
                </a:lnSpc>
              </a:pPr>
              <a:t>19</a:t>
            </a:fld>
            <a:endParaRPr lang="ru-RU" sz="14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E5D23CCC-FA0E-40AE-B3FE-0517BAFBF914}" type="slidenum">
              <a:rPr lang="ru-RU">
                <a:latin typeface="Times New Roman" pitchFamily="18" charset="0"/>
              </a:rPr>
              <a:pPr>
                <a:buFont typeface="Times New Roman" pitchFamily="18" charset="0"/>
                <a:buNone/>
              </a:pPr>
              <a:t>23</a:t>
            </a:fld>
            <a:endParaRPr lang="ru-RU">
              <a:latin typeface="Times New Roman" pitchFamily="18" charset="0"/>
            </a:endParaRPr>
          </a:p>
        </p:txBody>
      </p:sp>
      <p:sp>
        <p:nvSpPr>
          <p:cNvPr id="29699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9700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E5D23CCC-FA0E-40AE-B3FE-0517BAFBF914}" type="slidenum">
              <a:rPr lang="ru-RU">
                <a:latin typeface="Times New Roman" pitchFamily="18" charset="0"/>
              </a:rPr>
              <a:pPr>
                <a:buFont typeface="Times New Roman" pitchFamily="18" charset="0"/>
                <a:buNone/>
              </a:pPr>
              <a:t>24</a:t>
            </a:fld>
            <a:endParaRPr lang="ru-RU">
              <a:latin typeface="Times New Roman" pitchFamily="18" charset="0"/>
            </a:endParaRPr>
          </a:p>
        </p:txBody>
      </p:sp>
      <p:sp>
        <p:nvSpPr>
          <p:cNvPr id="29699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9700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DACC9-5D26-4C72-A98A-2DC94B42B95C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6AA85-9F57-4A0C-83C2-09CACB0DA8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DACC9-5D26-4C72-A98A-2DC94B42B95C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6AA85-9F57-4A0C-83C2-09CACB0DA8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DACC9-5D26-4C72-A98A-2DC94B42B95C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6AA85-9F57-4A0C-83C2-09CACB0DA8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DACC9-5D26-4C72-A98A-2DC94B42B95C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6AA85-9F57-4A0C-83C2-09CACB0DA8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DACC9-5D26-4C72-A98A-2DC94B42B95C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6AA85-9F57-4A0C-83C2-09CACB0DA8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DACC9-5D26-4C72-A98A-2DC94B42B95C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6AA85-9F57-4A0C-83C2-09CACB0DA8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DACC9-5D26-4C72-A98A-2DC94B42B95C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6AA85-9F57-4A0C-83C2-09CACB0DA8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DACC9-5D26-4C72-A98A-2DC94B42B95C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6AA85-9F57-4A0C-83C2-09CACB0DA8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DACC9-5D26-4C72-A98A-2DC94B42B95C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796AA85-9F57-4A0C-83C2-09CACB0DA88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DACC9-5D26-4C72-A98A-2DC94B42B95C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6AA85-9F57-4A0C-83C2-09CACB0DA8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DACC9-5D26-4C72-A98A-2DC94B42B95C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6AA85-9F57-4A0C-83C2-09CACB0DA8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3DACC9-5D26-4C72-A98A-2DC94B42B95C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96AA85-9F57-4A0C-83C2-09CACB0DA8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3DACC9-5D26-4C72-A98A-2DC94B42B95C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96AA85-9F57-4A0C-83C2-09CACB0DA8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3DACC9-5D26-4C72-A98A-2DC94B42B95C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96AA85-9F57-4A0C-83C2-09CACB0DA8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3DACC9-5D26-4C72-A98A-2DC94B42B95C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96AA85-9F57-4A0C-83C2-09CACB0DA8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3DACC9-5D26-4C72-A98A-2DC94B42B95C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96AA85-9F57-4A0C-83C2-09CACB0DA8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3DACC9-5D26-4C72-A98A-2DC94B42B95C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96AA85-9F57-4A0C-83C2-09CACB0DA8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3DACC9-5D26-4C72-A98A-2DC94B42B95C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96AA85-9F57-4A0C-83C2-09CACB0DA8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3DACC9-5D26-4C72-A98A-2DC94B42B95C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96AA85-9F57-4A0C-83C2-09CACB0DA8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3DACC9-5D26-4C72-A98A-2DC94B42B95C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96AA85-9F57-4A0C-83C2-09CACB0DA88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3DACC9-5D26-4C72-A98A-2DC94B42B95C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96AA85-9F57-4A0C-83C2-09CACB0DA8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3DACC9-5D26-4C72-A98A-2DC94B42B95C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96AA85-9F57-4A0C-83C2-09CACB0DA8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23DACC9-5D26-4C72-A98A-2DC94B42B95C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796AA85-9F57-4A0C-83C2-09CACB0DA88C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E23DACC9-5D26-4C72-A98A-2DC94B42B95C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796AA85-9F57-4A0C-83C2-09CACB0DA88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7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8.gi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STENOPA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8175" y="260350"/>
            <a:ext cx="4865688" cy="6048375"/>
          </a:xfrm>
          <a:prstGeom prst="rect">
            <a:avLst/>
          </a:prstGeom>
          <a:noFill/>
        </p:spPr>
      </p:pic>
      <p:pic>
        <p:nvPicPr>
          <p:cNvPr id="14339" name="Picture 3" descr="NOTEBOK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218238" cy="6524625"/>
          </a:xfrm>
          <a:prstGeom prst="rect">
            <a:avLst/>
          </a:prstGeom>
          <a:noFill/>
        </p:spPr>
      </p:pic>
      <p:pic>
        <p:nvPicPr>
          <p:cNvPr id="14340" name="Picture 4" descr="STENOPA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63688" y="548680"/>
            <a:ext cx="4865687" cy="6048375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</p:pic>
      <p:pic>
        <p:nvPicPr>
          <p:cNvPr id="14341" name="Picture 5" descr="GEOMETR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48488" y="260350"/>
            <a:ext cx="2014537" cy="5905500"/>
          </a:xfrm>
          <a:prstGeom prst="rect">
            <a:avLst/>
          </a:prstGeom>
          <a:noFill/>
        </p:spPr>
      </p:pic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2411413" y="1792288"/>
            <a:ext cx="3744912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9600" b="1" spc="3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КВН</a:t>
            </a:r>
          </a:p>
          <a:p>
            <a:pPr algn="ctr"/>
            <a:r>
              <a:rPr lang="ru-RU" sz="2400" b="1" i="1" spc="3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</a:t>
            </a:r>
          </a:p>
          <a:p>
            <a:pPr algn="ctr"/>
            <a:r>
              <a:rPr lang="ru-RU" sz="2400" b="1" i="1" spc="3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МАТЕМАТИКЕ</a:t>
            </a:r>
            <a:endParaRPr lang="ru-RU" sz="2400" b="1" i="1" spc="3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400" b="1" i="1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87824" y="5229200"/>
            <a:ext cx="4503156" cy="646331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rtlCol="0">
            <a:spAutoFit/>
          </a:bodyPr>
          <a:lstStyle/>
          <a:p>
            <a:r>
              <a:rPr lang="ru-RU" dirty="0" smtClean="0"/>
              <a:t>МОУ «</a:t>
            </a:r>
            <a:r>
              <a:rPr lang="ru-RU" dirty="0" err="1" smtClean="0"/>
              <a:t>Малореченская</a:t>
            </a:r>
            <a:r>
              <a:rPr lang="ru-RU" dirty="0" smtClean="0"/>
              <a:t> </a:t>
            </a:r>
            <a:r>
              <a:rPr lang="ru-RU" dirty="0" smtClean="0"/>
              <a:t>школа»2Б класс</a:t>
            </a:r>
          </a:p>
          <a:p>
            <a:r>
              <a:rPr lang="ru-RU" dirty="0" smtClean="0"/>
              <a:t>Учитель Панченко Т.И.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  <p:sp>
        <p:nvSpPr>
          <p:cNvPr id="7171" name="Rectangle 2"/>
          <p:cNvSpPr>
            <a:spLocks noChangeArrowheads="1"/>
          </p:cNvSpPr>
          <p:nvPr/>
        </p:nvSpPr>
        <p:spPr bwMode="auto">
          <a:xfrm>
            <a:off x="1763713" y="620713"/>
            <a:ext cx="5616575" cy="175287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>
            <a:spAutoFit/>
          </a:bodyPr>
          <a:lstStyle/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endParaRPr lang="ru-RU" sz="5400" b="1" dirty="0">
              <a:solidFill>
                <a:srgbClr val="254061"/>
              </a:solidFill>
              <a:latin typeface="Calibri" pitchFamily="34" charset="0"/>
            </a:endParaRPr>
          </a:p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endParaRPr lang="ru-RU" sz="5400" b="1" dirty="0">
              <a:solidFill>
                <a:srgbClr val="254061"/>
              </a:solidFill>
              <a:latin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07704" y="1196752"/>
            <a:ext cx="554461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sz="4800" b="1" dirty="0" smtClean="0">
                <a:solidFill>
                  <a:srgbClr val="000000"/>
                </a:solidFill>
                <a:latin typeface="Calibri" pitchFamily="34" charset="0"/>
              </a:rPr>
              <a:t>Математика- 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sz="4800" b="1" dirty="0" smtClean="0">
                <a:solidFill>
                  <a:srgbClr val="000000"/>
                </a:solidFill>
                <a:latin typeface="Calibri" pitchFamily="34" charset="0"/>
              </a:rPr>
              <a:t>царица наук,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sz="4800" b="1" dirty="0" smtClean="0">
                <a:solidFill>
                  <a:srgbClr val="000000"/>
                </a:solidFill>
                <a:latin typeface="Calibri" pitchFamily="34" charset="0"/>
              </a:rPr>
              <a:t>арифметика-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sz="4800" b="1" dirty="0" smtClean="0">
                <a:solidFill>
                  <a:srgbClr val="000000"/>
                </a:solidFill>
                <a:latin typeface="Calibri" pitchFamily="34" charset="0"/>
              </a:rPr>
              <a:t>царица математики.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sz="4800" b="1" dirty="0" smtClean="0">
                <a:solidFill>
                  <a:srgbClr val="000000"/>
                </a:solidFill>
                <a:latin typeface="Calibri" pitchFamily="34" charset="0"/>
              </a:rPr>
              <a:t>К. Гаусс</a:t>
            </a:r>
            <a:endParaRPr lang="ru-RU" sz="4800" b="1" dirty="0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6178698"/>
          </a:xfrm>
        </p:spPr>
        <p:txBody>
          <a:bodyPr>
            <a:noAutofit/>
          </a:bodyPr>
          <a:lstStyle/>
          <a:p>
            <a:endParaRPr lang="ru-RU" sz="28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52399"/>
            <a:ext cx="9144000" cy="6820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r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305800" cy="1586440"/>
          </a:xfrm>
        </p:spPr>
        <p:txBody>
          <a:bodyPr/>
          <a:lstStyle/>
          <a:p>
            <a:pPr eaLnBrk="1"/>
            <a:r>
              <a:rPr lang="ru-RU" dirty="0" smtClean="0">
                <a:latin typeface="Calibri" pitchFamily="34" charset="0"/>
              </a:rPr>
              <a:t>                     </a:t>
            </a:r>
            <a:endParaRPr lang="ru-RU" dirty="0" smtClean="0"/>
          </a:p>
        </p:txBody>
      </p:sp>
      <p:sp>
        <p:nvSpPr>
          <p:cNvPr id="11268" name="Прямоугольник 3"/>
          <p:cNvSpPr>
            <a:spLocks noChangeArrowheads="1"/>
          </p:cNvSpPr>
          <p:nvPr/>
        </p:nvSpPr>
        <p:spPr bwMode="auto">
          <a:xfrm>
            <a:off x="208051" y="1196752"/>
            <a:ext cx="2681439" cy="1523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1313" algn="ctr">
              <a:lnSpc>
                <a:spcPct val="100000"/>
              </a:lnSpc>
              <a:spcBef>
                <a:spcPts val="638"/>
              </a:spcBef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ru-RU" sz="4400" dirty="0" smtClean="0">
                <a:solidFill>
                  <a:srgbClr val="E46C0A"/>
                </a:solidFill>
                <a:latin typeface="Calibri" pitchFamily="34" charset="0"/>
              </a:rPr>
              <a:t>2-А </a:t>
            </a:r>
            <a:r>
              <a:rPr lang="ru-RU" sz="4400" dirty="0" err="1" smtClean="0">
                <a:solidFill>
                  <a:srgbClr val="E46C0A"/>
                </a:solidFill>
                <a:latin typeface="Calibri" pitchFamily="34" charset="0"/>
              </a:rPr>
              <a:t>кл</a:t>
            </a:r>
            <a:r>
              <a:rPr lang="ru-RU" sz="4400" dirty="0" smtClean="0">
                <a:solidFill>
                  <a:srgbClr val="E46C0A"/>
                </a:solidFill>
                <a:latin typeface="Calibri" pitchFamily="34" charset="0"/>
              </a:rPr>
              <a:t>.</a:t>
            </a:r>
          </a:p>
          <a:p>
            <a:pPr marL="342900" indent="-341313" algn="ctr">
              <a:lnSpc>
                <a:spcPct val="100000"/>
              </a:lnSpc>
              <a:spcBef>
                <a:spcPts val="638"/>
              </a:spcBef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ru-RU" sz="4400" dirty="0" smtClean="0">
                <a:solidFill>
                  <a:srgbClr val="E46C0A"/>
                </a:solidFill>
                <a:latin typeface="Calibri" pitchFamily="34" charset="0"/>
              </a:rPr>
              <a:t>Пятёрочка</a:t>
            </a:r>
            <a:endParaRPr lang="ru-RU" sz="4400" dirty="0">
              <a:solidFill>
                <a:srgbClr val="E46C0A"/>
              </a:solidFill>
              <a:latin typeface="Calibri" pitchFamily="34" charset="0"/>
            </a:endParaRPr>
          </a:p>
        </p:txBody>
      </p:sp>
      <p:sp>
        <p:nvSpPr>
          <p:cNvPr id="11269" name="Прямоугольник 4"/>
          <p:cNvSpPr>
            <a:spLocks noChangeArrowheads="1"/>
          </p:cNvSpPr>
          <p:nvPr/>
        </p:nvSpPr>
        <p:spPr bwMode="auto">
          <a:xfrm>
            <a:off x="5069783" y="1052736"/>
            <a:ext cx="3420616" cy="1646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1313" algn="ctr">
              <a:lnSpc>
                <a:spcPct val="100000"/>
              </a:lnSpc>
              <a:spcBef>
                <a:spcPts val="638"/>
              </a:spcBef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ru-RU" sz="4800" dirty="0" smtClean="0">
                <a:solidFill>
                  <a:srgbClr val="E46C0A"/>
                </a:solidFill>
                <a:latin typeface="Calibri" pitchFamily="34" charset="0"/>
              </a:rPr>
              <a:t>2-Б </a:t>
            </a:r>
            <a:r>
              <a:rPr lang="ru-RU" sz="4800" dirty="0" err="1" smtClean="0">
                <a:solidFill>
                  <a:srgbClr val="E46C0A"/>
                </a:solidFill>
                <a:latin typeface="Calibri" pitchFamily="34" charset="0"/>
              </a:rPr>
              <a:t>кл</a:t>
            </a:r>
            <a:r>
              <a:rPr lang="ru-RU" sz="4800" dirty="0" smtClean="0">
                <a:solidFill>
                  <a:srgbClr val="E46C0A"/>
                </a:solidFill>
                <a:latin typeface="Calibri" pitchFamily="34" charset="0"/>
              </a:rPr>
              <a:t>.</a:t>
            </a:r>
          </a:p>
          <a:p>
            <a:pPr marL="342900" indent="-341313" algn="ctr">
              <a:lnSpc>
                <a:spcPct val="100000"/>
              </a:lnSpc>
              <a:spcBef>
                <a:spcPts val="638"/>
              </a:spcBef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ru-RU" sz="4800" dirty="0" smtClean="0">
                <a:solidFill>
                  <a:srgbClr val="E46C0A"/>
                </a:solidFill>
                <a:latin typeface="Calibri" pitchFamily="34" charset="0"/>
              </a:rPr>
              <a:t>Дважды два</a:t>
            </a:r>
            <a:endParaRPr lang="ru-RU" sz="4800" dirty="0">
              <a:solidFill>
                <a:srgbClr val="E46C0A"/>
              </a:solidFill>
              <a:latin typeface="Calibri" pitchFamily="34" charset="0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813" y="2500313"/>
            <a:ext cx="3511550" cy="3951287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2720246"/>
            <a:ext cx="2857500" cy="3951288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2076822" y="729570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dirty="0"/>
              <a:t>I </a:t>
            </a:r>
            <a:r>
              <a:rPr lang="ru-RU" sz="2800" dirty="0"/>
              <a:t>конкурс. Приветствие </a:t>
            </a:r>
            <a:br>
              <a:rPr lang="ru-RU" sz="2800" dirty="0"/>
            </a:b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РАЗМИНКА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C:\Users\1\Desktop\Downloads\school021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979712" y="1556792"/>
            <a:ext cx="5328592" cy="707886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РАЗМИНКА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ChangeArrowheads="1"/>
          </p:cNvSpPr>
          <p:nvPr/>
        </p:nvSpPr>
        <p:spPr bwMode="auto">
          <a:xfrm>
            <a:off x="4479925" y="2967038"/>
            <a:ext cx="184150" cy="923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315" name="Rectangle 2"/>
          <p:cNvSpPr>
            <a:spLocks noChangeArrowheads="1"/>
          </p:cNvSpPr>
          <p:nvPr/>
        </p:nvSpPr>
        <p:spPr bwMode="auto">
          <a:xfrm>
            <a:off x="564641" y="1557338"/>
            <a:ext cx="8013132" cy="212220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5000" rIns="90000" bIns="45000">
            <a:spAutoFit/>
          </a:bodyPr>
          <a:lstStyle/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ru-RU" sz="4400" b="1" dirty="0">
                <a:solidFill>
                  <a:srgbClr val="5E447C"/>
                </a:solidFill>
                <a:latin typeface="Calibri" pitchFamily="34" charset="0"/>
              </a:rPr>
              <a:t>Две сардельки варятся 6 минут.</a:t>
            </a:r>
          </a:p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ru-RU" sz="4400" b="1" dirty="0">
                <a:solidFill>
                  <a:srgbClr val="5E447C"/>
                </a:solidFill>
                <a:latin typeface="Calibri" pitchFamily="34" charset="0"/>
              </a:rPr>
              <a:t>Сколько времени варятся </a:t>
            </a:r>
          </a:p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ru-RU" sz="4400" b="1" dirty="0">
                <a:solidFill>
                  <a:srgbClr val="5E447C"/>
                </a:solidFill>
                <a:latin typeface="Calibri" pitchFamily="34" charset="0"/>
              </a:rPr>
              <a:t>8 таких сарделек?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635375" y="3500438"/>
            <a:ext cx="2303463" cy="2159000"/>
            <a:chOff x="2290" y="2205"/>
            <a:chExt cx="1451" cy="1360"/>
          </a:xfrm>
        </p:grpSpPr>
        <p:sp>
          <p:nvSpPr>
            <p:cNvPr id="13318" name="Rectangle 4"/>
            <p:cNvSpPr>
              <a:spLocks noChangeArrowheads="1"/>
            </p:cNvSpPr>
            <p:nvPr/>
          </p:nvSpPr>
          <p:spPr bwMode="auto">
            <a:xfrm>
              <a:off x="2340" y="2205"/>
              <a:ext cx="115" cy="40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  <a:tabLst>
                  <a:tab pos="723900" algn="l"/>
                  <a:tab pos="1447800" algn="l"/>
                </a:tabLst>
              </a:pPr>
              <a:endParaRPr lang="ru-RU" sz="3600" b="1">
                <a:solidFill>
                  <a:srgbClr val="000000"/>
                </a:solidFill>
              </a:endParaRPr>
            </a:p>
          </p:txBody>
        </p:sp>
        <p:pic>
          <p:nvPicPr>
            <p:cNvPr id="13319" name="Picture 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290" y="2886"/>
              <a:ext cx="1451" cy="679"/>
            </a:xfrm>
            <a:prstGeom prst="rect">
              <a:avLst/>
            </a:prstGeom>
            <a:noFill/>
            <a:ln w="9360">
              <a:noFill/>
              <a:miter lim="800000"/>
              <a:headEnd/>
              <a:tailEnd/>
            </a:ln>
          </p:spPr>
        </p:pic>
      </p:grpSp>
      <p:sp>
        <p:nvSpPr>
          <p:cNvPr id="13317" name="Rectangle 6"/>
          <p:cNvSpPr>
            <a:spLocks noChangeArrowheads="1"/>
          </p:cNvSpPr>
          <p:nvPr/>
        </p:nvSpPr>
        <p:spPr bwMode="auto">
          <a:xfrm>
            <a:off x="2720975" y="404813"/>
            <a:ext cx="3700463" cy="9128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>
            <a:spAutoFit/>
          </a:bodyPr>
          <a:lstStyle/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ru-RU" sz="5400" b="1">
                <a:solidFill>
                  <a:srgbClr val="000000"/>
                </a:solidFill>
                <a:latin typeface="Calibri" pitchFamily="34" charset="0"/>
              </a:rPr>
              <a:t>1 команда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par>
              <p:cTn id="2" fill="hold" nodeType="interactiveSeq">
                <p:childTnLst>
                  <p:par>
                    <p:cTn id="3" fill="hold"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seq concurrent="1" nextAc="seek">
              <p:cTn id="8" dur="0" nodeType="mainSeq">
                <p:childTnLst>
                  <p:par>
                    <p:cTn id="9" fill="hold">
                      <p:stCondLst>
                        <p:cond delay="indefinite"/>
                        <p:cond evt="onBegin" delay="0">
                          <p:tn val="8"/>
                        </p:cond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ChangeArrowheads="1"/>
          </p:cNvSpPr>
          <p:nvPr/>
        </p:nvSpPr>
        <p:spPr bwMode="auto">
          <a:xfrm>
            <a:off x="0" y="1339850"/>
            <a:ext cx="9144000" cy="415353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5000" rIns="90000" bIns="45000">
            <a:spAutoFit/>
          </a:bodyPr>
          <a:lstStyle/>
          <a:p>
            <a: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sz="4400" b="1" dirty="0">
                <a:solidFill>
                  <a:srgbClr val="5E447C"/>
                </a:solidFill>
                <a:latin typeface="Calibri" pitchFamily="34" charset="0"/>
              </a:rPr>
              <a:t>Шла девочка в Москву и повстречала </a:t>
            </a:r>
            <a:r>
              <a:rPr lang="ru-RU" sz="4400" b="1" dirty="0" smtClean="0">
                <a:solidFill>
                  <a:srgbClr val="5E447C"/>
                </a:solidFill>
                <a:latin typeface="Calibri" pitchFamily="34" charset="0"/>
              </a:rPr>
              <a:t>трёх </a:t>
            </a:r>
            <a:r>
              <a:rPr lang="ru-RU" sz="4400" b="1" dirty="0">
                <a:solidFill>
                  <a:srgbClr val="5E447C"/>
                </a:solidFill>
                <a:latin typeface="Calibri" pitchFamily="34" charset="0"/>
              </a:rPr>
              <a:t>мальчиков. Каждый из них нёс </a:t>
            </a:r>
            <a:r>
              <a:rPr lang="ru-RU" sz="4400" b="1" dirty="0" smtClean="0">
                <a:solidFill>
                  <a:srgbClr val="5E447C"/>
                </a:solidFill>
                <a:latin typeface="Calibri" pitchFamily="34" charset="0"/>
              </a:rPr>
              <a:t>по мешку. </a:t>
            </a:r>
            <a:r>
              <a:rPr lang="ru-RU" sz="4400" b="1" dirty="0">
                <a:solidFill>
                  <a:srgbClr val="5E447C"/>
                </a:solidFill>
                <a:latin typeface="Calibri" pitchFamily="34" charset="0"/>
              </a:rPr>
              <a:t>В каждом мешке по коту. </a:t>
            </a:r>
          </a:p>
          <a:p>
            <a: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sz="4400" b="1" dirty="0">
                <a:solidFill>
                  <a:srgbClr val="5E447C"/>
                </a:solidFill>
                <a:latin typeface="Calibri" pitchFamily="34" charset="0"/>
              </a:rPr>
              <a:t>Сколько существ направлялось в </a:t>
            </a:r>
            <a:r>
              <a:rPr lang="ru-RU" sz="4400" b="1" dirty="0" smtClean="0">
                <a:solidFill>
                  <a:srgbClr val="5E447C"/>
                </a:solidFill>
                <a:latin typeface="Calibri" pitchFamily="34" charset="0"/>
              </a:rPr>
              <a:t>Москву</a:t>
            </a:r>
            <a:r>
              <a:rPr lang="ru-RU" sz="4400" b="1" dirty="0">
                <a:solidFill>
                  <a:srgbClr val="5E447C"/>
                </a:solidFill>
                <a:latin typeface="Calibri" pitchFamily="34" charset="0"/>
              </a:rPr>
              <a:t>?</a:t>
            </a:r>
          </a:p>
        </p:txBody>
      </p:sp>
      <p:pic>
        <p:nvPicPr>
          <p:cNvPr id="14343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738" y="4724400"/>
            <a:ext cx="1581150" cy="1798638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  <p:sp>
        <p:nvSpPr>
          <p:cNvPr id="14340" name="Rectangle 5"/>
          <p:cNvSpPr>
            <a:spLocks noChangeArrowheads="1"/>
          </p:cNvSpPr>
          <p:nvPr/>
        </p:nvSpPr>
        <p:spPr bwMode="auto">
          <a:xfrm>
            <a:off x="2720975" y="188913"/>
            <a:ext cx="3700463" cy="9128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>
            <a:spAutoFit/>
          </a:bodyPr>
          <a:lstStyle/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ru-RU" sz="5400" b="1">
                <a:solidFill>
                  <a:srgbClr val="000000"/>
                </a:solidFill>
                <a:latin typeface="Calibri" pitchFamily="34" charset="0"/>
              </a:rPr>
              <a:t>2 команда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305800" cy="1080120"/>
          </a:xfrm>
        </p:spPr>
        <p:txBody>
          <a:bodyPr/>
          <a:lstStyle/>
          <a:p>
            <a:pPr algn="ctr"/>
            <a:r>
              <a:rPr lang="ru-RU" dirty="0" smtClean="0"/>
              <a:t>Задачи на внимание</a:t>
            </a:r>
            <a:endParaRPr lang="ru-RU" dirty="0"/>
          </a:p>
        </p:txBody>
      </p:sp>
      <p:pic>
        <p:nvPicPr>
          <p:cNvPr id="4" name="Рисунок 3" descr="задачки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2348880"/>
            <a:ext cx="5616624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43808" y="170080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404664"/>
            <a:ext cx="835292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3600" dirty="0" smtClean="0"/>
              <a:t>Подумай и скажи — кто быстрее переплывет </a:t>
            </a:r>
          </a:p>
          <a:p>
            <a:pPr marL="342900" indent="-342900"/>
            <a:r>
              <a:rPr lang="ru-RU" sz="3600" dirty="0" smtClean="0"/>
              <a:t>речку — утята или цыплята?</a:t>
            </a:r>
          </a:p>
          <a:p>
            <a:pPr marL="342900" indent="-342900"/>
            <a:endParaRPr lang="ru-RU" sz="3600" dirty="0"/>
          </a:p>
          <a:p>
            <a:pPr marL="342900" indent="-342900"/>
            <a:r>
              <a:rPr lang="ru-RU" sz="3600" dirty="0"/>
              <a:t>2. Росли 5 берез. На каждой березе по 5 больших веток. На каждой ветке по 5 маленьких веток. На каждой маленькой ветке — по 5 яблок. Сколько всего яблок?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620688"/>
            <a:ext cx="777686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  <a:r>
              <a:rPr lang="ru-RU" sz="2800" dirty="0" smtClean="0"/>
              <a:t>3. В каждом из 4 углов комнаты сидит кошка. Напротив каждой из этих кошек сидят три кошки. </a:t>
            </a:r>
          </a:p>
          <a:p>
            <a:r>
              <a:rPr lang="ru-RU" sz="2800" dirty="0" smtClean="0"/>
              <a:t>Сколько всего в этой комнате кошек?</a:t>
            </a:r>
          </a:p>
          <a:p>
            <a:endParaRPr lang="ru-RU" sz="2800" dirty="0"/>
          </a:p>
          <a:p>
            <a:endParaRPr lang="ru-RU" sz="2800" dirty="0" smtClean="0"/>
          </a:p>
          <a:p>
            <a:endParaRPr lang="ru-RU" sz="2800" dirty="0"/>
          </a:p>
          <a:p>
            <a:r>
              <a:rPr lang="ru-RU" sz="2800" dirty="0" smtClean="0"/>
              <a:t>  4. </a:t>
            </a:r>
            <a:r>
              <a:rPr lang="ru-RU" sz="2800" dirty="0"/>
              <a:t>В клетке находятся 3 кролика. Три девочки попросили дать им по одному кролику. Каждой девочке </a:t>
            </a:r>
            <a:r>
              <a:rPr lang="ru-RU" sz="2800" dirty="0" smtClean="0"/>
              <a:t>дали </a:t>
            </a:r>
            <a:r>
              <a:rPr lang="ru-RU" sz="2800" dirty="0"/>
              <a:t>кролика. И все же в клетке </a:t>
            </a:r>
            <a:r>
              <a:rPr lang="ru-RU" sz="2800" dirty="0" smtClean="0"/>
              <a:t>остался </a:t>
            </a:r>
            <a:r>
              <a:rPr lang="ru-RU" sz="2800" dirty="0"/>
              <a:t>один кролик. Как так получилось?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859340"/>
            <a:ext cx="828092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5</a:t>
            </a:r>
            <a:r>
              <a:rPr lang="ru-RU" dirty="0" smtClean="0"/>
              <a:t>Коля </a:t>
            </a:r>
            <a:r>
              <a:rPr lang="ru-RU" dirty="0"/>
              <a:t>прибежал из школы домой первым, а Оля – второй. Кто бегает быстрее?</a:t>
            </a:r>
          </a:p>
          <a:p>
            <a:r>
              <a:rPr lang="ru-RU" dirty="0"/>
              <a:t>6</a:t>
            </a:r>
            <a:r>
              <a:rPr lang="ru-RU" dirty="0" smtClean="0"/>
              <a:t>У </a:t>
            </a:r>
            <a:r>
              <a:rPr lang="ru-RU" dirty="0"/>
              <a:t>собаки 2 правые лапы, 2 левые лапы, 2 лапы впереди и 2 лапы сзади. Сколько лап у собаки?</a:t>
            </a:r>
          </a:p>
          <a:p>
            <a:r>
              <a:rPr lang="ru-RU" dirty="0"/>
              <a:t>7</a:t>
            </a:r>
            <a:r>
              <a:rPr lang="ru-RU" dirty="0" smtClean="0"/>
              <a:t>На </a:t>
            </a:r>
            <a:r>
              <a:rPr lang="ru-RU" dirty="0"/>
              <a:t>столе лежала яблоко. Его разрезали на 4 части. Сколько яблок лежит на столе? </a:t>
            </a:r>
          </a:p>
          <a:p>
            <a:r>
              <a:rPr lang="ru-RU" dirty="0"/>
              <a:t>8</a:t>
            </a:r>
            <a:r>
              <a:rPr lang="ru-RU" dirty="0" smtClean="0"/>
              <a:t>Какой </a:t>
            </a:r>
            <a:r>
              <a:rPr lang="ru-RU" dirty="0"/>
              <a:t>месяц самый короткий?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3263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Найди лишнее число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5,10,11,15,20.</a:t>
            </a:r>
          </a:p>
          <a:p>
            <a:pPr lvl="0"/>
            <a:r>
              <a:rPr lang="ru-RU" dirty="0" smtClean="0"/>
              <a:t>40,30,19,20,70.</a:t>
            </a:r>
          </a:p>
          <a:p>
            <a:pPr lvl="0"/>
            <a:r>
              <a:rPr lang="ru-RU" dirty="0" smtClean="0"/>
              <a:t>12,16,34,13,18.</a:t>
            </a:r>
          </a:p>
          <a:p>
            <a:pPr lvl="0"/>
            <a:r>
              <a:rPr lang="ru-RU" dirty="0" smtClean="0"/>
              <a:t>23,43,58,73,93.</a:t>
            </a:r>
          </a:p>
          <a:p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2583304"/>
            <a:ext cx="4464496" cy="4095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32061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52400"/>
            <a:ext cx="8424936" cy="1836440"/>
          </a:xfrm>
        </p:spPr>
        <p:txBody>
          <a:bodyPr>
            <a:noAutofit/>
          </a:bodyPr>
          <a:lstStyle/>
          <a:p>
            <a:r>
              <a:rPr lang="ru-RU" sz="3200" b="1" dirty="0"/>
              <a:t>К</a:t>
            </a:r>
            <a:r>
              <a:rPr lang="ru-RU" sz="3200" b="1" dirty="0" smtClean="0"/>
              <a:t>онкурс капитанов «Острый глаз» </a:t>
            </a:r>
            <a:br>
              <a:rPr lang="ru-RU" sz="3200" b="1" dirty="0" smtClean="0"/>
            </a:br>
            <a:r>
              <a:rPr lang="ru-RU" sz="3200" b="1" dirty="0" smtClean="0"/>
              <a:t>     </a:t>
            </a:r>
            <a:r>
              <a:rPr lang="ru-RU" sz="3200" dirty="0"/>
              <a:t>С</a:t>
            </a:r>
            <a:r>
              <a:rPr lang="ru-RU" sz="3200" dirty="0" smtClean="0"/>
              <a:t>колько треугольников в данной фигуре. </a:t>
            </a:r>
            <a:endParaRPr lang="ru-RU" sz="3200" dirty="0"/>
          </a:p>
        </p:txBody>
      </p:sp>
      <p:sp>
        <p:nvSpPr>
          <p:cNvPr id="99335" name="Line 7"/>
          <p:cNvSpPr>
            <a:spLocks noChangeShapeType="1"/>
          </p:cNvSpPr>
          <p:nvPr/>
        </p:nvSpPr>
        <p:spPr bwMode="auto">
          <a:xfrm flipH="1">
            <a:off x="1331913" y="2060575"/>
            <a:ext cx="2735262" cy="32400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9336" name="Line 8"/>
          <p:cNvSpPr>
            <a:spLocks noChangeShapeType="1"/>
          </p:cNvSpPr>
          <p:nvPr/>
        </p:nvSpPr>
        <p:spPr bwMode="auto">
          <a:xfrm>
            <a:off x="4067175" y="2060575"/>
            <a:ext cx="4321175" cy="32400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9337" name="Line 9"/>
          <p:cNvSpPr>
            <a:spLocks noChangeShapeType="1"/>
          </p:cNvSpPr>
          <p:nvPr/>
        </p:nvSpPr>
        <p:spPr bwMode="auto">
          <a:xfrm>
            <a:off x="1331913" y="5300663"/>
            <a:ext cx="70564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9338" name="Line 10"/>
          <p:cNvSpPr>
            <a:spLocks noChangeShapeType="1"/>
          </p:cNvSpPr>
          <p:nvPr/>
        </p:nvSpPr>
        <p:spPr bwMode="auto">
          <a:xfrm>
            <a:off x="1692275" y="1989138"/>
            <a:ext cx="2016125" cy="431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9339" name="Line 11"/>
          <p:cNvSpPr>
            <a:spLocks noChangeShapeType="1"/>
          </p:cNvSpPr>
          <p:nvPr/>
        </p:nvSpPr>
        <p:spPr bwMode="auto">
          <a:xfrm>
            <a:off x="1692275" y="1989138"/>
            <a:ext cx="935038" cy="172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9340" name="Line 12"/>
          <p:cNvSpPr>
            <a:spLocks noChangeShapeType="1"/>
          </p:cNvSpPr>
          <p:nvPr/>
        </p:nvSpPr>
        <p:spPr bwMode="auto">
          <a:xfrm>
            <a:off x="1692275" y="1989138"/>
            <a:ext cx="1584325" cy="10080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9341" name="Line 13"/>
          <p:cNvSpPr>
            <a:spLocks noChangeShapeType="1"/>
          </p:cNvSpPr>
          <p:nvPr/>
        </p:nvSpPr>
        <p:spPr bwMode="auto">
          <a:xfrm flipH="1">
            <a:off x="5940425" y="2060575"/>
            <a:ext cx="576263" cy="14398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9342" name="Line 14"/>
          <p:cNvSpPr>
            <a:spLocks noChangeShapeType="1"/>
          </p:cNvSpPr>
          <p:nvPr/>
        </p:nvSpPr>
        <p:spPr bwMode="auto">
          <a:xfrm flipH="1">
            <a:off x="4716463" y="2060575"/>
            <a:ext cx="1800225" cy="5048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9343" name="Line 15"/>
          <p:cNvSpPr>
            <a:spLocks noChangeShapeType="1"/>
          </p:cNvSpPr>
          <p:nvPr/>
        </p:nvSpPr>
        <p:spPr bwMode="auto">
          <a:xfrm flipH="1">
            <a:off x="5292725" y="2060575"/>
            <a:ext cx="1223963" cy="936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9344" name="Line 16"/>
          <p:cNvSpPr>
            <a:spLocks noChangeShapeType="1"/>
          </p:cNvSpPr>
          <p:nvPr/>
        </p:nvSpPr>
        <p:spPr bwMode="auto">
          <a:xfrm>
            <a:off x="4211638" y="4076700"/>
            <a:ext cx="647700" cy="431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9345" name="Line 17"/>
          <p:cNvSpPr>
            <a:spLocks noChangeShapeType="1"/>
          </p:cNvSpPr>
          <p:nvPr/>
        </p:nvSpPr>
        <p:spPr bwMode="auto">
          <a:xfrm flipH="1">
            <a:off x="3851275" y="4076700"/>
            <a:ext cx="360363" cy="431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9346" name="Line 18"/>
          <p:cNvSpPr>
            <a:spLocks noChangeShapeType="1"/>
          </p:cNvSpPr>
          <p:nvPr/>
        </p:nvSpPr>
        <p:spPr bwMode="auto">
          <a:xfrm>
            <a:off x="3851275" y="4508500"/>
            <a:ext cx="100806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9347" name="Line 19"/>
          <p:cNvSpPr>
            <a:spLocks noChangeShapeType="1"/>
          </p:cNvSpPr>
          <p:nvPr/>
        </p:nvSpPr>
        <p:spPr bwMode="auto">
          <a:xfrm>
            <a:off x="3492500" y="2997200"/>
            <a:ext cx="142875" cy="2873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9348" name="Line 20"/>
          <p:cNvSpPr>
            <a:spLocks noChangeShapeType="1"/>
          </p:cNvSpPr>
          <p:nvPr/>
        </p:nvSpPr>
        <p:spPr bwMode="auto">
          <a:xfrm flipH="1">
            <a:off x="3635375" y="2997200"/>
            <a:ext cx="73025" cy="3603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9349" name="Line 21"/>
          <p:cNvSpPr>
            <a:spLocks noChangeShapeType="1"/>
          </p:cNvSpPr>
          <p:nvPr/>
        </p:nvSpPr>
        <p:spPr bwMode="auto">
          <a:xfrm flipH="1">
            <a:off x="3779838" y="2997200"/>
            <a:ext cx="215900" cy="3603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9350" name="Line 22"/>
          <p:cNvSpPr>
            <a:spLocks noChangeShapeType="1"/>
          </p:cNvSpPr>
          <p:nvPr/>
        </p:nvSpPr>
        <p:spPr bwMode="auto">
          <a:xfrm>
            <a:off x="4643438" y="2997200"/>
            <a:ext cx="215900" cy="3603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9351" name="Line 23"/>
          <p:cNvSpPr>
            <a:spLocks noChangeShapeType="1"/>
          </p:cNvSpPr>
          <p:nvPr/>
        </p:nvSpPr>
        <p:spPr bwMode="auto">
          <a:xfrm>
            <a:off x="4859338" y="2924175"/>
            <a:ext cx="0" cy="4333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9352" name="Line 24"/>
          <p:cNvSpPr>
            <a:spLocks noChangeShapeType="1"/>
          </p:cNvSpPr>
          <p:nvPr/>
        </p:nvSpPr>
        <p:spPr bwMode="auto">
          <a:xfrm flipH="1">
            <a:off x="5003800" y="2924175"/>
            <a:ext cx="73025" cy="4333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9353" name="Oval 25"/>
          <p:cNvSpPr>
            <a:spLocks noChangeArrowheads="1"/>
          </p:cNvSpPr>
          <p:nvPr/>
        </p:nvSpPr>
        <p:spPr bwMode="auto">
          <a:xfrm>
            <a:off x="3492500" y="3213100"/>
            <a:ext cx="431800" cy="287338"/>
          </a:xfrm>
          <a:prstGeom prst="ellipse">
            <a:avLst/>
          </a:prstGeom>
          <a:solidFill>
            <a:schemeClr val="folHlink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9354" name="Oval 26"/>
          <p:cNvSpPr>
            <a:spLocks noChangeArrowheads="1"/>
          </p:cNvSpPr>
          <p:nvPr/>
        </p:nvSpPr>
        <p:spPr bwMode="auto">
          <a:xfrm>
            <a:off x="4716463" y="3213100"/>
            <a:ext cx="431800" cy="287338"/>
          </a:xfrm>
          <a:prstGeom prst="ellipse">
            <a:avLst/>
          </a:prstGeom>
          <a:solidFill>
            <a:schemeClr val="folHlink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9355" name="Line 27"/>
          <p:cNvSpPr>
            <a:spLocks noChangeShapeType="1"/>
          </p:cNvSpPr>
          <p:nvPr/>
        </p:nvSpPr>
        <p:spPr bwMode="auto">
          <a:xfrm>
            <a:off x="3779838" y="4797425"/>
            <a:ext cx="1079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9356" name="Freeform 28"/>
          <p:cNvSpPr>
            <a:spLocks/>
          </p:cNvSpPr>
          <p:nvPr/>
        </p:nvSpPr>
        <p:spPr bwMode="auto">
          <a:xfrm>
            <a:off x="3779838" y="4797425"/>
            <a:ext cx="1079500" cy="3603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72" y="227"/>
              </a:cxn>
              <a:cxn ang="0">
                <a:pos x="680" y="0"/>
              </a:cxn>
            </a:cxnLst>
            <a:rect l="0" t="0" r="r" b="b"/>
            <a:pathLst>
              <a:path w="680" h="227">
                <a:moveTo>
                  <a:pt x="0" y="0"/>
                </a:moveTo>
                <a:cubicBezTo>
                  <a:pt x="79" y="113"/>
                  <a:pt x="159" y="227"/>
                  <a:pt x="272" y="227"/>
                </a:cubicBezTo>
                <a:cubicBezTo>
                  <a:pt x="385" y="227"/>
                  <a:pt x="612" y="38"/>
                  <a:pt x="680" y="0"/>
                </a:cubicBezTo>
              </a:path>
            </a:pathLst>
          </a:custGeom>
          <a:solidFill>
            <a:schemeClr val="tx2"/>
          </a:solidFill>
          <a:ln w="3810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93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93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9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04813"/>
            <a:ext cx="7696200" cy="6120531"/>
          </a:xfrm>
        </p:spPr>
        <p:txBody>
          <a:bodyPr/>
          <a:lstStyle/>
          <a:p>
            <a:r>
              <a:rPr lang="ru-RU" sz="2800" b="1" dirty="0" smtClean="0"/>
              <a:t>Доску длиной 4 м распилили на части по 1 м. Чтобы отпилить 1 м, нужно 5 мин. За сколько времени можно распилить всю доску?</a:t>
            </a:r>
          </a:p>
          <a:p>
            <a:endParaRPr lang="ru-RU" sz="2800" b="1" dirty="0" smtClean="0"/>
          </a:p>
          <a:p>
            <a:endParaRPr lang="ru-RU" sz="2800" b="1" dirty="0" smtClean="0"/>
          </a:p>
          <a:p>
            <a:r>
              <a:rPr lang="ru-RU" sz="2800" b="1" dirty="0" smtClean="0"/>
              <a:t>Как разделить квадрат двумя отрезками так, чтобы получилось три треугольника, причем два из них равные</a:t>
            </a:r>
          </a:p>
        </p:txBody>
      </p:sp>
      <p:sp>
        <p:nvSpPr>
          <p:cNvPr id="21507" name="Rectangle 4"/>
          <p:cNvSpPr>
            <a:spLocks noChangeArrowheads="1"/>
          </p:cNvSpPr>
          <p:nvPr/>
        </p:nvSpPr>
        <p:spPr bwMode="auto">
          <a:xfrm>
            <a:off x="5580063" y="4868863"/>
            <a:ext cx="1800225" cy="15113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1508" name="AutoShape 5"/>
          <p:cNvSpPr>
            <a:spLocks noChangeArrowheads="1"/>
          </p:cNvSpPr>
          <p:nvPr/>
        </p:nvSpPr>
        <p:spPr bwMode="auto">
          <a:xfrm>
            <a:off x="1331913" y="2420938"/>
            <a:ext cx="6119812" cy="720725"/>
          </a:xfrm>
          <a:prstGeom prst="cube">
            <a:avLst>
              <a:gd name="adj" fmla="val 25000"/>
            </a:avLst>
          </a:prstGeom>
          <a:solidFill>
            <a:srgbClr val="25798D"/>
          </a:solidFill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1509" name="Rectangle 6"/>
          <p:cNvSpPr>
            <a:spLocks noChangeArrowheads="1"/>
          </p:cNvSpPr>
          <p:nvPr/>
        </p:nvSpPr>
        <p:spPr bwMode="auto">
          <a:xfrm>
            <a:off x="3419475" y="4868863"/>
            <a:ext cx="1800225" cy="15113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1331640" y="2348880"/>
            <a:ext cx="6119812" cy="720725"/>
          </a:xfrm>
          <a:prstGeom prst="cube">
            <a:avLst>
              <a:gd name="adj" fmla="val 25000"/>
            </a:avLst>
          </a:prstGeom>
          <a:solidFill>
            <a:srgbClr val="25798D"/>
          </a:solidFill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20688"/>
            <a:ext cx="9144000" cy="3096344"/>
          </a:xfrm>
        </p:spPr>
        <p:txBody>
          <a:bodyPr>
            <a:normAutofit/>
          </a:bodyPr>
          <a:lstStyle/>
          <a:p>
            <a:r>
              <a:rPr lang="ru-RU" b="1" dirty="0" smtClean="0"/>
              <a:t>« Конкурс болельщиков</a:t>
            </a:r>
            <a:br>
              <a:rPr lang="ru-RU" b="1" dirty="0" smtClean="0"/>
            </a:br>
            <a:r>
              <a:rPr lang="ru-RU" b="1" dirty="0" smtClean="0"/>
              <a:t>Внимательная команда» </a:t>
            </a:r>
            <a:br>
              <a:rPr lang="ru-RU" b="1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	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B050"/>
                </a:solidFill>
              </a:rPr>
              <a:t>«Пословицы и загадки»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  ….  за всех , все за  ….   .</a:t>
            </a:r>
          </a:p>
          <a:p>
            <a:r>
              <a:rPr lang="ru-RU" b="1" dirty="0" smtClean="0">
                <a:solidFill>
                  <a:srgbClr val="7030A0"/>
                </a:solidFill>
              </a:rPr>
              <a:t>Не имей  …  рублей. А имей…. друзей.</a:t>
            </a:r>
          </a:p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….  раз отмерь, ….   раз отрежь.</a:t>
            </a:r>
          </a:p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….   ум  хорошо, а …   лучше.</a:t>
            </a:r>
          </a:p>
          <a:p>
            <a:r>
              <a:rPr lang="ru-RU" b="1" dirty="0" smtClean="0">
                <a:solidFill>
                  <a:srgbClr val="0070C0"/>
                </a:solidFill>
              </a:rPr>
              <a:t>Семь братьев годами равные, именами разные.</a:t>
            </a:r>
          </a:p>
          <a:p>
            <a:r>
              <a:rPr lang="ru-RU" b="1" dirty="0" smtClean="0">
                <a:solidFill>
                  <a:srgbClr val="7030A0"/>
                </a:solidFill>
              </a:rPr>
              <a:t>Пять чуланов, одна дверь.</a:t>
            </a:r>
          </a:p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Один говорит, два глядят, два слушают.</a:t>
            </a:r>
          </a:p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У матери пять сыновей – всем одно имя.</a:t>
            </a:r>
          </a:p>
          <a:p>
            <a:endParaRPr lang="ru-RU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b="1" dirty="0" smtClean="0">
              <a:solidFill>
                <a:srgbClr val="7030A0"/>
              </a:solidFill>
            </a:endParaRPr>
          </a:p>
          <a:p>
            <a:endParaRPr lang="ru-RU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8719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0"/>
            <a:ext cx="8229600" cy="1124744"/>
          </a:xfrm>
        </p:spPr>
        <p:txBody>
          <a:bodyPr/>
          <a:lstStyle/>
          <a:p>
            <a:pPr algn="ctr" eaLnBrk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dirty="0" smtClean="0">
                <a:latin typeface="Calibri" pitchFamily="34" charset="0"/>
              </a:rPr>
              <a:t>Конкурс художников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196752"/>
            <a:ext cx="3133725" cy="3990975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1196752"/>
            <a:ext cx="4056063" cy="3429000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251520" y="5132789"/>
            <a:ext cx="8568952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От каждой команды по одному человеку.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1. Нарисовать одновременно двумя руками: одной круг, а другой – прямоугольник. 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2. По команде ведущего нарисовать с закрытыми глазами квадрат, в середине овал, справа треугольник.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1000" fill="hold"/>
                                        <p:tgtEl>
                                          <p:spTgt spid="194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194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 additive="repl">
                                        <p:cTn id="11" dur="1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 additive="repl">
                                        <p:cTn id="14" dur="1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7313" y="1500188"/>
            <a:ext cx="5724525" cy="4289425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blinds dir="vert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"/>
          <p:cNvSpPr>
            <a:spLocks noChangeArrowheads="1"/>
          </p:cNvSpPr>
          <p:nvPr/>
        </p:nvSpPr>
        <p:spPr bwMode="auto">
          <a:xfrm>
            <a:off x="611188" y="692150"/>
            <a:ext cx="3211512" cy="1008063"/>
          </a:xfrm>
          <a:prstGeom prst="rect">
            <a:avLst/>
          </a:prstGeom>
          <a:solidFill>
            <a:srgbClr val="FFFFFF"/>
          </a:solidFill>
          <a:ln w="38160" cap="rnd">
            <a:solidFill>
              <a:srgbClr val="1F497D"/>
            </a:solidFill>
            <a:prstDash val="sysDot"/>
            <a:miter lim="800000"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spcAft>
                <a:spcPts val="100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ru-RU" sz="4800">
                <a:solidFill>
                  <a:srgbClr val="0000FF"/>
                </a:solidFill>
                <a:latin typeface="Calibri" pitchFamily="34" charset="0"/>
              </a:rPr>
              <a:t>ПРЕ 100 Л</a:t>
            </a:r>
          </a:p>
        </p:txBody>
      </p:sp>
      <p:sp>
        <p:nvSpPr>
          <p:cNvPr id="27651" name="Rectangle 2"/>
          <p:cNvSpPr>
            <a:spLocks noChangeArrowheads="1"/>
          </p:cNvSpPr>
          <p:nvPr/>
        </p:nvSpPr>
        <p:spPr bwMode="auto">
          <a:xfrm>
            <a:off x="4984750" y="692150"/>
            <a:ext cx="2971800" cy="936625"/>
          </a:xfrm>
          <a:prstGeom prst="rect">
            <a:avLst/>
          </a:prstGeom>
          <a:solidFill>
            <a:srgbClr val="FFFFFF"/>
          </a:solidFill>
          <a:ln w="38160">
            <a:solidFill>
              <a:srgbClr val="FFFF00"/>
            </a:solidFill>
            <a:miter lim="800000"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spcAft>
                <a:spcPts val="100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ru-RU" sz="4800">
                <a:solidFill>
                  <a:srgbClr val="FF0000"/>
                </a:solidFill>
                <a:latin typeface="Calibri" pitchFamily="34" charset="0"/>
              </a:rPr>
              <a:t>АК  3  СА</a:t>
            </a:r>
          </a:p>
        </p:txBody>
      </p:sp>
      <p:sp>
        <p:nvSpPr>
          <p:cNvPr id="27652" name="Rectangle 3"/>
          <p:cNvSpPr>
            <a:spLocks noChangeArrowheads="1"/>
          </p:cNvSpPr>
          <p:nvPr/>
        </p:nvSpPr>
        <p:spPr bwMode="auto">
          <a:xfrm>
            <a:off x="609600" y="2781300"/>
            <a:ext cx="3314700" cy="935038"/>
          </a:xfrm>
          <a:prstGeom prst="rect">
            <a:avLst/>
          </a:prstGeom>
          <a:solidFill>
            <a:srgbClr val="FFFFFF"/>
          </a:solidFill>
          <a:ln w="9360" cap="rnd">
            <a:solidFill>
              <a:srgbClr val="FF0000"/>
            </a:solidFill>
            <a:prstDash val="lgDashDotDot"/>
            <a:miter lim="800000"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spcAft>
                <a:spcPts val="100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ru-RU" sz="4800">
                <a:solidFill>
                  <a:srgbClr val="008000"/>
                </a:solidFill>
                <a:latin typeface="Calibri" pitchFamily="34" charset="0"/>
              </a:rPr>
              <a:t>100  ЛИЦА</a:t>
            </a:r>
          </a:p>
        </p:txBody>
      </p:sp>
      <p:sp>
        <p:nvSpPr>
          <p:cNvPr id="27653" name="Rectangle 4"/>
          <p:cNvSpPr>
            <a:spLocks noChangeArrowheads="1"/>
          </p:cNvSpPr>
          <p:nvPr/>
        </p:nvSpPr>
        <p:spPr bwMode="auto">
          <a:xfrm>
            <a:off x="5003800" y="2781300"/>
            <a:ext cx="2971800" cy="935038"/>
          </a:xfrm>
          <a:prstGeom prst="rect">
            <a:avLst/>
          </a:prstGeom>
          <a:solidFill>
            <a:srgbClr val="FFFFFF"/>
          </a:solidFill>
          <a:ln w="19080">
            <a:solidFill>
              <a:srgbClr val="800080"/>
            </a:solidFill>
            <a:miter lim="800000"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spcAft>
                <a:spcPts val="100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ru-RU" sz="4800">
                <a:solidFill>
                  <a:srgbClr val="FF6600"/>
                </a:solidFill>
                <a:latin typeface="Calibri" pitchFamily="34" charset="0"/>
              </a:rPr>
              <a:t>ПА  3  ОТ</a:t>
            </a:r>
          </a:p>
        </p:txBody>
      </p:sp>
      <p:sp>
        <p:nvSpPr>
          <p:cNvPr id="27654" name="Rectangle 5"/>
          <p:cNvSpPr>
            <a:spLocks noChangeArrowheads="1"/>
          </p:cNvSpPr>
          <p:nvPr/>
        </p:nvSpPr>
        <p:spPr bwMode="auto">
          <a:xfrm>
            <a:off x="5094288" y="5076825"/>
            <a:ext cx="2933700" cy="944563"/>
          </a:xfrm>
          <a:prstGeom prst="rect">
            <a:avLst/>
          </a:prstGeom>
          <a:solidFill>
            <a:srgbClr val="FFFFFF"/>
          </a:solidFill>
          <a:ln w="28440">
            <a:solidFill>
              <a:srgbClr val="008000"/>
            </a:solidFill>
            <a:miter lim="800000"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spcAft>
                <a:spcPts val="100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ru-RU" sz="4800">
                <a:solidFill>
                  <a:srgbClr val="FF6600"/>
                </a:solidFill>
                <a:latin typeface="Calibri" pitchFamily="34" charset="0"/>
              </a:rPr>
              <a:t>100  ЛБ</a:t>
            </a:r>
          </a:p>
        </p:txBody>
      </p:sp>
      <p:sp>
        <p:nvSpPr>
          <p:cNvPr id="27655" name="Rectangle 6"/>
          <p:cNvSpPr>
            <a:spLocks noChangeArrowheads="1"/>
          </p:cNvSpPr>
          <p:nvPr/>
        </p:nvSpPr>
        <p:spPr bwMode="auto">
          <a:xfrm>
            <a:off x="684213" y="5084763"/>
            <a:ext cx="3294062" cy="936625"/>
          </a:xfrm>
          <a:prstGeom prst="rect">
            <a:avLst/>
          </a:prstGeom>
          <a:solidFill>
            <a:srgbClr val="FFFFFF"/>
          </a:solidFill>
          <a:ln w="28440" cap="rnd">
            <a:solidFill>
              <a:srgbClr val="FF6600"/>
            </a:solidFill>
            <a:prstDash val="lgDash"/>
            <a:miter lim="800000"/>
            <a:headEnd/>
            <a:tailEnd/>
          </a:ln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spcAft>
                <a:spcPts val="100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ru-RU" sz="4800">
                <a:solidFill>
                  <a:srgbClr val="800080"/>
                </a:solidFill>
                <a:latin typeface="Calibri" pitchFamily="34" charset="0"/>
              </a:rPr>
              <a:t>КИС  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7" descr="lipt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6100" y="2133600"/>
            <a:ext cx="3105150" cy="345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b="1">
                <a:solidFill>
                  <a:srgbClr val="99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Ребусы</a:t>
            </a:r>
          </a:p>
        </p:txBody>
      </p:sp>
      <p:pic>
        <p:nvPicPr>
          <p:cNvPr id="28676" name="Picture 4" descr="1_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7" name="Text Box 6"/>
          <p:cNvSpPr txBox="1">
            <a:spLocks noChangeArrowheads="1"/>
          </p:cNvSpPr>
          <p:nvPr/>
        </p:nvSpPr>
        <p:spPr bwMode="auto">
          <a:xfrm>
            <a:off x="6838950" y="620713"/>
            <a:ext cx="2305050" cy="2255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200" b="1">
                <a:latin typeface="Times New Roman" pitchFamily="18" charset="0"/>
              </a:rPr>
              <a:t>,,</a:t>
            </a:r>
          </a:p>
        </p:txBody>
      </p:sp>
      <p:pic>
        <p:nvPicPr>
          <p:cNvPr id="28678" name="Picture 8" descr="onion0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450" y="2133600"/>
            <a:ext cx="3189288" cy="345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9" name="Rectangle 9"/>
          <p:cNvSpPr>
            <a:spLocks noChangeArrowheads="1"/>
          </p:cNvSpPr>
          <p:nvPr/>
        </p:nvSpPr>
        <p:spPr bwMode="auto">
          <a:xfrm>
            <a:off x="3419475" y="3284538"/>
            <a:ext cx="1081088" cy="247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5600" b="1">
                <a:latin typeface="Times New Roman" pitchFamily="18" charset="0"/>
              </a:rPr>
              <a:t>,</a:t>
            </a:r>
          </a:p>
        </p:txBody>
      </p:sp>
      <p:sp>
        <p:nvSpPr>
          <p:cNvPr id="18443" name="WordArt 11"/>
          <p:cNvSpPr>
            <a:spLocks noChangeArrowheads="1" noChangeShapeType="1" noTextEdit="1"/>
          </p:cNvSpPr>
          <p:nvPr/>
        </p:nvSpPr>
        <p:spPr bwMode="auto">
          <a:xfrm>
            <a:off x="3276600" y="5661025"/>
            <a:ext cx="2159000" cy="10080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Луч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sz="4000" b="1">
                <a:solidFill>
                  <a:srgbClr val="99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Ребусы</a:t>
            </a:r>
            <a:br>
              <a:rPr lang="ru-RU" sz="4000" b="1">
                <a:solidFill>
                  <a:srgbClr val="99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endParaRPr lang="ru-RU" sz="4000" b="1">
              <a:solidFill>
                <a:srgbClr val="99FF33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29699" name="Picture 3" descr="Рисунок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113" y="1125538"/>
            <a:ext cx="2089150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4335463" y="356235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395288" y="836613"/>
            <a:ext cx="3951287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129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ЧИ</a:t>
            </a:r>
          </a:p>
        </p:txBody>
      </p:sp>
      <p:sp>
        <p:nvSpPr>
          <p:cNvPr id="9222" name="WordArt 6"/>
          <p:cNvSpPr>
            <a:spLocks noChangeArrowheads="1" noChangeShapeType="1" noTextEdit="1"/>
          </p:cNvSpPr>
          <p:nvPr/>
        </p:nvSpPr>
        <p:spPr bwMode="auto">
          <a:xfrm>
            <a:off x="5724525" y="1557338"/>
            <a:ext cx="2735263" cy="10080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Число</a:t>
            </a:r>
          </a:p>
        </p:txBody>
      </p:sp>
      <p:pic>
        <p:nvPicPr>
          <p:cNvPr id="9223" name="Picture 7" descr="divan_020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3500438"/>
            <a:ext cx="3567112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4356100" y="3500438"/>
            <a:ext cx="2303463" cy="271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7200" b="1"/>
              <a:t>И</a:t>
            </a:r>
          </a:p>
        </p:txBody>
      </p:sp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5940425" y="476250"/>
            <a:ext cx="1917700" cy="393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5200" b="1">
                <a:latin typeface="Times New Roman" pitchFamily="18" charset="0"/>
              </a:rPr>
              <a:t>,</a:t>
            </a:r>
          </a:p>
        </p:txBody>
      </p:sp>
      <p:pic>
        <p:nvPicPr>
          <p:cNvPr id="9226" name="Picture 10" descr="Рисунок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543841">
            <a:off x="4281488" y="4668838"/>
            <a:ext cx="1871662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7" name="Picture 11" descr="Рисунок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-2332232">
            <a:off x="4284663" y="4724400"/>
            <a:ext cx="1944687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8" name="WordArt 12"/>
          <p:cNvSpPr>
            <a:spLocks noChangeArrowheads="1" noChangeShapeType="1" noTextEdit="1"/>
          </p:cNvSpPr>
          <p:nvPr/>
        </p:nvSpPr>
        <p:spPr bwMode="auto">
          <a:xfrm>
            <a:off x="6948488" y="4221163"/>
            <a:ext cx="1873250" cy="1295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Два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2" grpId="0" animBg="1"/>
      <p:bldP spid="922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1116013" y="4221163"/>
            <a:ext cx="647700" cy="170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ru-RU" sz="10600" b="1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 rot="10800000" flipV="1">
            <a:off x="3851275" y="1484313"/>
            <a:ext cx="2160588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129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Ж</a:t>
            </a: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611188" y="1484313"/>
            <a:ext cx="1512887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129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</a:t>
            </a:r>
          </a:p>
        </p:txBody>
      </p:sp>
      <p:pic>
        <p:nvPicPr>
          <p:cNvPr id="30725" name="Picture 6" descr="an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613" y="1484313"/>
            <a:ext cx="2160587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6" name="Picture 7" descr="Рисунок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1672020">
            <a:off x="3859213" y="2454275"/>
            <a:ext cx="1730375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7" name="Picture 8" descr="Рисунок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543841">
            <a:off x="3851275" y="2492375"/>
            <a:ext cx="1944688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3" name="WordArt 9"/>
          <p:cNvSpPr>
            <a:spLocks noChangeArrowheads="1" noChangeShapeType="1" noTextEdit="1"/>
          </p:cNvSpPr>
          <p:nvPr/>
        </p:nvSpPr>
        <p:spPr bwMode="auto">
          <a:xfrm>
            <a:off x="6372225" y="2205038"/>
            <a:ext cx="2376488" cy="8112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Один</a:t>
            </a:r>
          </a:p>
        </p:txBody>
      </p:sp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971550" y="3860800"/>
            <a:ext cx="1728788" cy="247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156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</a:t>
            </a:r>
          </a:p>
        </p:txBody>
      </p:sp>
      <p:pic>
        <p:nvPicPr>
          <p:cNvPr id="11275" name="Рисунок 4" descr="32.wm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3213" y="3895725"/>
            <a:ext cx="2879725" cy="240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6" name="WordArt 12"/>
          <p:cNvSpPr>
            <a:spLocks noChangeArrowheads="1" noChangeShapeType="1" noTextEdit="1"/>
          </p:cNvSpPr>
          <p:nvPr/>
        </p:nvSpPr>
        <p:spPr bwMode="auto">
          <a:xfrm>
            <a:off x="6588125" y="4652963"/>
            <a:ext cx="2087563" cy="12239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Два</a:t>
            </a:r>
          </a:p>
        </p:txBody>
      </p:sp>
      <p:pic>
        <p:nvPicPr>
          <p:cNvPr id="30732" name="Picture 13" descr="1_gif"/>
          <p:cNvPicPr>
            <a:picLocks noGrp="1" noChangeAspect="1" noChangeArrowheads="1"/>
          </p:cNvPicPr>
          <p:nvPr>
            <p:ph type="title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8001000" y="0"/>
            <a:ext cx="1143000" cy="1143000"/>
          </a:xfrm>
          <a:noFill/>
        </p:spPr>
      </p:pic>
      <p:sp>
        <p:nvSpPr>
          <p:cNvPr id="11278" name="Rectangle 14"/>
          <p:cNvSpPr>
            <a:spLocks noChangeArrowheads="1"/>
          </p:cNvSpPr>
          <p:nvPr/>
        </p:nvSpPr>
        <p:spPr bwMode="auto">
          <a:xfrm>
            <a:off x="2555875" y="3068638"/>
            <a:ext cx="2160588" cy="1874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117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,,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3" grpId="0" animBg="1"/>
      <p:bldP spid="1127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  <p:sp>
        <p:nvSpPr>
          <p:cNvPr id="7171" name="Rectangle 2"/>
          <p:cNvSpPr>
            <a:spLocks noChangeArrowheads="1"/>
          </p:cNvSpPr>
          <p:nvPr/>
        </p:nvSpPr>
        <p:spPr bwMode="auto">
          <a:xfrm>
            <a:off x="1763713" y="620713"/>
            <a:ext cx="5616575" cy="175287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>
            <a:spAutoFit/>
          </a:bodyPr>
          <a:lstStyle/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endParaRPr lang="ru-RU" sz="5400" b="1" dirty="0">
              <a:solidFill>
                <a:srgbClr val="254061"/>
              </a:solidFill>
              <a:latin typeface="Calibri" pitchFamily="34" charset="0"/>
            </a:endParaRPr>
          </a:p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endParaRPr lang="ru-RU" sz="5400" b="1" dirty="0">
              <a:solidFill>
                <a:srgbClr val="254061"/>
              </a:solidFill>
              <a:latin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07704" y="620688"/>
            <a:ext cx="568863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«Математические бусы»</a:t>
            </a:r>
          </a:p>
          <a:p>
            <a:endParaRPr lang="ru-RU" sz="2800" b="1" dirty="0" smtClean="0"/>
          </a:p>
          <a:p>
            <a:r>
              <a:rPr lang="ru-RU" sz="2800" b="1" dirty="0" smtClean="0"/>
              <a:t> </a:t>
            </a:r>
            <a:r>
              <a:rPr lang="ru-RU" sz="2800" dirty="0" smtClean="0"/>
              <a:t>Из разных цифр я сделал бусы,</a:t>
            </a:r>
          </a:p>
          <a:p>
            <a:r>
              <a:rPr lang="ru-RU" sz="2800" dirty="0" smtClean="0"/>
              <a:t> А в тех кружках, где чисел нет,</a:t>
            </a:r>
          </a:p>
          <a:p>
            <a:r>
              <a:rPr lang="ru-RU" sz="2800" dirty="0" smtClean="0"/>
              <a:t> Расставьте минусы и плюсы, </a:t>
            </a:r>
          </a:p>
          <a:p>
            <a:r>
              <a:rPr lang="ru-RU" sz="2800" dirty="0" smtClean="0"/>
              <a:t>Чтоб данный получить ответ.</a:t>
            </a:r>
          </a:p>
          <a:p>
            <a:endParaRPr lang="ru-RU" sz="2800" dirty="0" smtClean="0"/>
          </a:p>
          <a:p>
            <a:r>
              <a:rPr lang="ru-RU" sz="2800" dirty="0" smtClean="0"/>
              <a:t>44  .   15  .   13  .   7=   23                 </a:t>
            </a:r>
          </a:p>
          <a:p>
            <a:r>
              <a:rPr lang="ru-RU" sz="2800" dirty="0" smtClean="0"/>
              <a:t>   86  .  4 5   .  34 .   3  = 78</a:t>
            </a:r>
            <a:endParaRPr lang="ru-RU" sz="2800" dirty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  <p:sp>
        <p:nvSpPr>
          <p:cNvPr id="7171" name="Rectangle 2"/>
          <p:cNvSpPr>
            <a:spLocks noChangeArrowheads="1"/>
          </p:cNvSpPr>
          <p:nvPr/>
        </p:nvSpPr>
        <p:spPr bwMode="auto">
          <a:xfrm>
            <a:off x="1763713" y="620713"/>
            <a:ext cx="5616575" cy="175287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>
            <a:spAutoFit/>
          </a:bodyPr>
          <a:lstStyle/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endParaRPr lang="ru-RU" sz="5400" b="1" dirty="0">
              <a:solidFill>
                <a:srgbClr val="254061"/>
              </a:solidFill>
              <a:latin typeface="Calibri" pitchFamily="34" charset="0"/>
            </a:endParaRPr>
          </a:p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endParaRPr lang="ru-RU" sz="5400" b="1" dirty="0">
              <a:solidFill>
                <a:srgbClr val="254061"/>
              </a:solidFill>
              <a:latin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07704" y="620688"/>
            <a:ext cx="568863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«Математические бусы»</a:t>
            </a:r>
          </a:p>
          <a:p>
            <a:endParaRPr lang="ru-RU" sz="2800" b="1" dirty="0" smtClean="0"/>
          </a:p>
          <a:p>
            <a:r>
              <a:rPr lang="ru-RU" sz="2800" b="1" dirty="0" smtClean="0"/>
              <a:t> </a:t>
            </a:r>
            <a:r>
              <a:rPr lang="ru-RU" sz="3200" b="1" dirty="0" smtClean="0"/>
              <a:t>44 – 15 – 13 + 7 = 23</a:t>
            </a:r>
          </a:p>
          <a:p>
            <a:endParaRPr lang="ru-RU" sz="2800" b="1" dirty="0" smtClean="0"/>
          </a:p>
          <a:p>
            <a:endParaRPr lang="ru-RU" sz="2800" b="1" dirty="0" smtClean="0"/>
          </a:p>
          <a:p>
            <a:r>
              <a:rPr lang="ru-RU" sz="2800" b="1" dirty="0" smtClean="0"/>
              <a:t> </a:t>
            </a:r>
            <a:r>
              <a:rPr lang="ru-RU" sz="3200" b="1" dirty="0" smtClean="0"/>
              <a:t>86 – 45 + 34 + 3 = 78</a:t>
            </a:r>
            <a:endParaRPr lang="ru-RU" sz="3200" dirty="0"/>
          </a:p>
        </p:txBody>
      </p:sp>
      <p:pic>
        <p:nvPicPr>
          <p:cNvPr id="5" name="Picture 5" descr="2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3635896" y="4149080"/>
            <a:ext cx="2590800" cy="229076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1196752"/>
            <a:ext cx="8183880" cy="4824536"/>
          </a:xfrm>
        </p:spPr>
        <p:txBody>
          <a:bodyPr/>
          <a:lstStyle/>
          <a:p>
            <a:r>
              <a:rPr lang="ru-RU" dirty="0" smtClean="0"/>
              <a:t>«Эстафета счётчиков»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 </a:t>
            </a:r>
          </a:p>
          <a:p>
            <a:r>
              <a:rPr lang="ru-RU" dirty="0" smtClean="0"/>
              <a:t>20-7=                        26+4=                  9+8=</a:t>
            </a:r>
          </a:p>
          <a:p>
            <a:r>
              <a:rPr lang="ru-RU" dirty="0" smtClean="0"/>
              <a:t>62+26=                     17+12=                45+5=</a:t>
            </a:r>
          </a:p>
          <a:p>
            <a:r>
              <a:rPr lang="ru-RU" dirty="0" smtClean="0"/>
              <a:t>38-20=                       85-40=                92-70=</a:t>
            </a:r>
          </a:p>
          <a:p>
            <a:r>
              <a:rPr lang="ru-RU" dirty="0" smtClean="0"/>
              <a:t>87-5=                         78-3=                   69-4=</a:t>
            </a:r>
          </a:p>
          <a:p>
            <a:r>
              <a:rPr lang="ru-RU" dirty="0" smtClean="0"/>
              <a:t>6+7=                          30-4=                    70-7=</a:t>
            </a:r>
          </a:p>
          <a:p>
            <a:r>
              <a:rPr lang="ru-RU" dirty="0" smtClean="0"/>
              <a:t>41+9=                         5+6=                    41+27=</a:t>
            </a:r>
          </a:p>
          <a:p>
            <a:r>
              <a:rPr lang="ru-RU" dirty="0" smtClean="0"/>
              <a:t>13-4=                         15-7=                    8+4=                                       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346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dirty="0">
                <a:solidFill>
                  <a:srgbClr val="FF0000"/>
                </a:solidFill>
              </a:rPr>
              <a:t>К</a:t>
            </a:r>
            <a:r>
              <a:rPr lang="ru-RU" b="1" dirty="0" smtClean="0">
                <a:solidFill>
                  <a:srgbClr val="FF0000"/>
                </a:solidFill>
              </a:rPr>
              <a:t>онкурс.</a:t>
            </a:r>
            <a:r>
              <a:rPr lang="ru-RU" dirty="0" smtClean="0"/>
              <a:t>  </a:t>
            </a:r>
            <a:r>
              <a:rPr lang="ru-RU" b="1" dirty="0" smtClean="0">
                <a:solidFill>
                  <a:srgbClr val="00B050"/>
                </a:solidFill>
              </a:rPr>
              <a:t>«Фантазёры»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r>
              <a:rPr lang="ru-RU" dirty="0" smtClean="0"/>
              <a:t>Каждой команде нужно нарисовать человека из цифр. Используя несколько цифр </a:t>
            </a:r>
            <a:r>
              <a:rPr lang="ru-RU" dirty="0" smtClean="0">
                <a:solidFill>
                  <a:srgbClr val="FF0000"/>
                </a:solidFill>
              </a:rPr>
              <a:t>от 0 до 9. </a:t>
            </a:r>
            <a:r>
              <a:rPr lang="ru-RU" dirty="0" smtClean="0"/>
              <a:t>За каждую использованную цифру 1 балл. Цифры можно повторять, но они уже не оцениваются. Рисунки передаются жюри.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198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7" descr="j042775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59" y="0"/>
            <a:ext cx="914725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9" name="Picture 5" descr="j034340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050" y="2909888"/>
            <a:ext cx="4176713" cy="394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8" name="WordArt 6"/>
          <p:cNvSpPr>
            <a:spLocks noChangeArrowheads="1" noChangeShapeType="1" noTextEdit="1"/>
          </p:cNvSpPr>
          <p:nvPr/>
        </p:nvSpPr>
        <p:spPr bwMode="auto">
          <a:xfrm rot="-1318801">
            <a:off x="539750" y="1412875"/>
            <a:ext cx="7639050" cy="2505075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18750"/>
              </a:avLst>
            </a:prstTxWarp>
          </a:bodyPr>
          <a:lstStyle/>
          <a:p>
            <a:pPr algn="ctr"/>
            <a:endParaRPr lang="ru-RU" sz="6600" kern="10" spc="1321" normalizeH="1" dirty="0">
              <a:ln w="12700">
                <a:solidFill>
                  <a:srgbClr val="FF0000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125724" dir="18900000" algn="ctr" rotWithShape="0">
                  <a:srgbClr val="000099"/>
                </a:outerShdw>
              </a:effectLst>
              <a:latin typeface="Impac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87624" y="1700808"/>
            <a:ext cx="5846472" cy="76944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ru-RU" sz="4400" dirty="0" smtClean="0"/>
              <a:t>Подведение итогов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mph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6" dur="3000" fill="hold"/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3000" fill="hold"/>
                                        <p:tgtEl>
                                          <p:spTgt spid="593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3000" fill="hold"/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9" dur="3000" fill="hold"/>
                                        <p:tgtEl>
                                          <p:spTgt spid="593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2987824" y="836712"/>
            <a:ext cx="2088232" cy="1728192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5436096" y="2717304"/>
            <a:ext cx="2088232" cy="172819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683568" y="3429000"/>
            <a:ext cx="2088232" cy="172819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411760" y="1239143"/>
            <a:ext cx="36587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все понял</a:t>
            </a:r>
            <a:endParaRPr lang="ru-RU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0470" y="4000708"/>
            <a:ext cx="482606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Встретил трудности</a:t>
            </a:r>
            <a:endParaRPr lang="ru-RU" sz="3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024595" y="3354377"/>
            <a:ext cx="379552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36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Трудная тема</a:t>
            </a:r>
            <a:endParaRPr lang="ru-RU" sz="36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2050" name="Picture 2" descr="C:\Users\1\Desktop\Downloads\228572952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70" y="77836"/>
            <a:ext cx="8914018" cy="6780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829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  <p:bldP spid="8" grpId="0"/>
      <p:bldP spid="9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181</TotalTime>
  <Words>529</Words>
  <Application>Microsoft Office PowerPoint</Application>
  <PresentationFormat>Экран (4:3)</PresentationFormat>
  <Paragraphs>132</Paragraphs>
  <Slides>28</Slides>
  <Notes>11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28</vt:i4>
      </vt:variant>
    </vt:vector>
  </HeadingPairs>
  <TitlesOfParts>
    <vt:vector size="30" baseType="lpstr">
      <vt:lpstr>Поток</vt:lpstr>
      <vt:lpstr>Аспект</vt:lpstr>
      <vt:lpstr>Презентация PowerPoint</vt:lpstr>
      <vt:lpstr>Презентация PowerPoint</vt:lpstr>
      <vt:lpstr>Презентация PowerPoint</vt:lpstr>
      <vt:lpstr>                     </vt:lpstr>
      <vt:lpstr>РАЗМИНКА</vt:lpstr>
      <vt:lpstr>Презентация PowerPoint</vt:lpstr>
      <vt:lpstr>Презентация PowerPoint</vt:lpstr>
      <vt:lpstr>Задачи на внимание</vt:lpstr>
      <vt:lpstr>Презентация PowerPoint</vt:lpstr>
      <vt:lpstr>Презентация PowerPoint</vt:lpstr>
      <vt:lpstr>Презентация PowerPoint</vt:lpstr>
      <vt:lpstr>Найди лишнее число</vt:lpstr>
      <vt:lpstr>Конкурс капитанов «Острый глаз»       Сколько треугольников в данной фигуре. </vt:lpstr>
      <vt:lpstr>Презентация PowerPoint</vt:lpstr>
      <vt:lpstr>« Конкурс болельщиков Внимательная команда»    </vt:lpstr>
      <vt:lpstr>«Пословицы и загадки»</vt:lpstr>
      <vt:lpstr>Конкурс художников</vt:lpstr>
      <vt:lpstr>Презентация PowerPoint</vt:lpstr>
      <vt:lpstr>Презентация PowerPoint</vt:lpstr>
      <vt:lpstr>Ребусы</vt:lpstr>
      <vt:lpstr>Ребусы </vt:lpstr>
      <vt:lpstr>Презентация PowerPoint</vt:lpstr>
      <vt:lpstr>Презентация PowerPoint</vt:lpstr>
      <vt:lpstr>Презентация PowerPoint</vt:lpstr>
      <vt:lpstr>«Эстафета счётчиков»</vt:lpstr>
      <vt:lpstr> Конкурс.  «Фантазёры»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андрей</dc:creator>
  <cp:lastModifiedBy>1</cp:lastModifiedBy>
  <cp:revision>25</cp:revision>
  <dcterms:created xsi:type="dcterms:W3CDTF">2015-10-08T14:12:25Z</dcterms:created>
  <dcterms:modified xsi:type="dcterms:W3CDTF">2017-01-11T19:23:53Z</dcterms:modified>
</cp:coreProperties>
</file>